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5"/>
  </p:notesMasterIdLst>
  <p:sldIdLst>
    <p:sldId id="282" r:id="rId2"/>
    <p:sldId id="283" r:id="rId3"/>
    <p:sldId id="262" r:id="rId4"/>
    <p:sldId id="260" r:id="rId5"/>
    <p:sldId id="261" r:id="rId6"/>
    <p:sldId id="281" r:id="rId7"/>
    <p:sldId id="258" r:id="rId8"/>
    <p:sldId id="263" r:id="rId9"/>
    <p:sldId id="267" r:id="rId10"/>
    <p:sldId id="271" r:id="rId11"/>
    <p:sldId id="269" r:id="rId12"/>
    <p:sldId id="272" r:id="rId13"/>
    <p:sldId id="273" r:id="rId14"/>
  </p:sldIdLst>
  <p:sldSz cx="36576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4D4D"/>
    <a:srgbClr val="E47C06"/>
    <a:srgbClr val="4C496E"/>
    <a:srgbClr val="006E23"/>
    <a:srgbClr val="6E6E0E"/>
    <a:srgbClr val="FFFF1D"/>
    <a:srgbClr val="AEAEAE"/>
    <a:srgbClr val="666666"/>
    <a:srgbClr val="6D4D41"/>
    <a:srgbClr val="A925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332"/>
    <p:restoredTop sz="96739"/>
  </p:normalViewPr>
  <p:slideViewPr>
    <p:cSldViewPr snapToGrid="0">
      <p:cViewPr>
        <p:scale>
          <a:sx n="40" d="100"/>
          <a:sy n="40" d="100"/>
        </p:scale>
        <p:origin x="736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CB9E61-D85B-844A-8EF6-9D3458A43980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1143000"/>
            <a:ext cx="6172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5A255-A2B7-9747-A15F-4ECF908BA4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430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2900" y="1143000"/>
            <a:ext cx="6172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D5A255-A2B7-9747-A15F-4ECF908BA4E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41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Gray background for 29, black background white </a:t>
            </a:r>
            <a:r>
              <a:rPr lang="en-US"/>
              <a:t>text for Elevated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D5A255-A2B7-9747-A15F-4ECF908BA4E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608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2900" y="1143000"/>
            <a:ext cx="6172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D5A255-A2B7-9747-A15F-4ECF908BA4E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578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192197-7ED8-51AA-EADB-376EC8494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371E88-4CE6-7713-6D43-3DF9E7C375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42900" y="1143000"/>
            <a:ext cx="61722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296FE6-E213-6C1A-5FDC-3599B3E782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685152-C833-3061-A60F-C8441FF890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D5A255-A2B7-9747-A15F-4ECF908BA4E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50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0" y="2992968"/>
            <a:ext cx="27432000" cy="6366933"/>
          </a:xfrm>
        </p:spPr>
        <p:txBody>
          <a:bodyPr anchor="b"/>
          <a:lstStyle>
            <a:lvl1pPr algn="ctr"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9605435"/>
            <a:ext cx="27432000" cy="4415365"/>
          </a:xfrm>
        </p:spPr>
        <p:txBody>
          <a:bodyPr/>
          <a:lstStyle>
            <a:lvl1pPr marL="0" indent="0" algn="ctr">
              <a:buNone/>
              <a:defRPr sz="6400"/>
            </a:lvl1pPr>
            <a:lvl2pPr marL="1219215" indent="0" algn="ctr">
              <a:buNone/>
              <a:defRPr sz="5333"/>
            </a:lvl2pPr>
            <a:lvl3pPr marL="2438430" indent="0" algn="ctr">
              <a:buNone/>
              <a:defRPr sz="4800"/>
            </a:lvl3pPr>
            <a:lvl4pPr marL="3657646" indent="0" algn="ctr">
              <a:buNone/>
              <a:defRPr sz="4267"/>
            </a:lvl4pPr>
            <a:lvl5pPr marL="4876861" indent="0" algn="ctr">
              <a:buNone/>
              <a:defRPr sz="4267"/>
            </a:lvl5pPr>
            <a:lvl6pPr marL="6096076" indent="0" algn="ctr">
              <a:buNone/>
              <a:defRPr sz="4267"/>
            </a:lvl6pPr>
            <a:lvl7pPr marL="7315291" indent="0" algn="ctr">
              <a:buNone/>
              <a:defRPr sz="4267"/>
            </a:lvl7pPr>
            <a:lvl8pPr marL="8534507" indent="0" algn="ctr">
              <a:buNone/>
              <a:defRPr sz="4267"/>
            </a:lvl8pPr>
            <a:lvl9pPr marL="9753722" indent="0" algn="ctr">
              <a:buNone/>
              <a:defRPr sz="42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835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00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0" y="973666"/>
            <a:ext cx="7886700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0" y="973666"/>
            <a:ext cx="23202900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35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86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0" y="4559303"/>
            <a:ext cx="31546800" cy="7607299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0" y="12238569"/>
            <a:ext cx="31546800" cy="4000499"/>
          </a:xfrm>
        </p:spPr>
        <p:txBody>
          <a:bodyPr/>
          <a:lstStyle>
            <a:lvl1pPr marL="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1pPr>
            <a:lvl2pPr marL="1219215" indent="0">
              <a:buNone/>
              <a:defRPr sz="5333">
                <a:solidFill>
                  <a:schemeClr val="tx1">
                    <a:tint val="82000"/>
                  </a:schemeClr>
                </a:solidFill>
              </a:defRPr>
            </a:lvl2pPr>
            <a:lvl3pPr marL="243843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3pPr>
            <a:lvl4pPr marL="3657646" indent="0">
              <a:buNone/>
              <a:defRPr sz="4267">
                <a:solidFill>
                  <a:schemeClr val="tx1">
                    <a:tint val="82000"/>
                  </a:schemeClr>
                </a:solidFill>
              </a:defRPr>
            </a:lvl4pPr>
            <a:lvl5pPr marL="4876861" indent="0">
              <a:buNone/>
              <a:defRPr sz="4267">
                <a:solidFill>
                  <a:schemeClr val="tx1">
                    <a:tint val="82000"/>
                  </a:schemeClr>
                </a:solidFill>
              </a:defRPr>
            </a:lvl5pPr>
            <a:lvl6pPr marL="6096076" indent="0">
              <a:buNone/>
              <a:defRPr sz="4267">
                <a:solidFill>
                  <a:schemeClr val="tx1">
                    <a:tint val="82000"/>
                  </a:schemeClr>
                </a:solidFill>
              </a:defRPr>
            </a:lvl6pPr>
            <a:lvl7pPr marL="7315291" indent="0">
              <a:buNone/>
              <a:defRPr sz="4267">
                <a:solidFill>
                  <a:schemeClr val="tx1">
                    <a:tint val="82000"/>
                  </a:schemeClr>
                </a:solidFill>
              </a:defRPr>
            </a:lvl7pPr>
            <a:lvl8pPr marL="8534507" indent="0">
              <a:buNone/>
              <a:defRPr sz="4267">
                <a:solidFill>
                  <a:schemeClr val="tx1">
                    <a:tint val="82000"/>
                  </a:schemeClr>
                </a:solidFill>
              </a:defRPr>
            </a:lvl8pPr>
            <a:lvl9pPr marL="9753722" indent="0">
              <a:buNone/>
              <a:defRPr sz="426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66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4868333"/>
            <a:ext cx="155448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4868333"/>
            <a:ext cx="155448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58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973668"/>
            <a:ext cx="3154680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6" y="4483101"/>
            <a:ext cx="15473361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6" y="6680200"/>
            <a:ext cx="15473361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0" y="4483101"/>
            <a:ext cx="15549564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0" y="6680200"/>
            <a:ext cx="15549564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551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27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88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219200"/>
            <a:ext cx="11796711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2633135"/>
            <a:ext cx="18516600" cy="12996333"/>
          </a:xfrm>
        </p:spPr>
        <p:txBody>
          <a:bodyPr/>
          <a:lstStyle>
            <a:lvl1pPr>
              <a:defRPr sz="8533"/>
            </a:lvl1pPr>
            <a:lvl2pPr>
              <a:defRPr sz="7467"/>
            </a:lvl2pPr>
            <a:lvl3pPr>
              <a:defRPr sz="6400"/>
            </a:lvl3pPr>
            <a:lvl4pPr>
              <a:defRPr sz="5333"/>
            </a:lvl4pPr>
            <a:lvl5pPr>
              <a:defRPr sz="5333"/>
            </a:lvl5pPr>
            <a:lvl6pPr>
              <a:defRPr sz="5333"/>
            </a:lvl6pPr>
            <a:lvl7pPr>
              <a:defRPr sz="5333"/>
            </a:lvl7pPr>
            <a:lvl8pPr>
              <a:defRPr sz="5333"/>
            </a:lvl8pPr>
            <a:lvl9pPr>
              <a:defRPr sz="5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5486400"/>
            <a:ext cx="11796711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838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219200"/>
            <a:ext cx="11796711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2633135"/>
            <a:ext cx="18516600" cy="12996333"/>
          </a:xfrm>
        </p:spPr>
        <p:txBody>
          <a:bodyPr anchor="t"/>
          <a:lstStyle>
            <a:lvl1pPr marL="0" indent="0">
              <a:buNone/>
              <a:defRPr sz="8533"/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5486400"/>
            <a:ext cx="11796711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194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973668"/>
            <a:ext cx="315468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4868333"/>
            <a:ext cx="315468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16950268"/>
            <a:ext cx="82296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176627-9E05-F64F-A978-692237CD2630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16950268"/>
            <a:ext cx="123444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16950268"/>
            <a:ext cx="82296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9032C7-A18F-454A-B623-CEF7E178E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922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438430" rtl="0" eaLnBrk="1" latinLnBrk="0" hangingPunct="1">
        <a:lnSpc>
          <a:spcPct val="90000"/>
        </a:lnSpc>
        <a:spcBef>
          <a:spcPct val="0"/>
        </a:spcBef>
        <a:buNone/>
        <a:defRPr sz="1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08" indent="-609608" algn="l" defTabSz="243843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1pPr>
      <a:lvl2pPr marL="182882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38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25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6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8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9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11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330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3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4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6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7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9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507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722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plant&#10;&#10;Description automatically generated">
            <a:extLst>
              <a:ext uri="{FF2B5EF4-FFF2-40B4-BE49-F238E27FC236}">
                <a16:creationId xmlns:a16="http://schemas.microsoft.com/office/drawing/2014/main" id="{CF1E8BA7-9B10-87F2-3F0E-088CABD352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2851" y="328215"/>
            <a:ext cx="23508758" cy="17631569"/>
          </a:xfrm>
        </p:spPr>
      </p:pic>
    </p:spTree>
    <p:extLst>
      <p:ext uri="{BB962C8B-B14F-4D97-AF65-F5344CB8AC3E}">
        <p14:creationId xmlns:p14="http://schemas.microsoft.com/office/powerpoint/2010/main" val="33727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8950CFC5-546E-08D5-636B-43632964C2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1596" y="2514601"/>
            <a:ext cx="27871276" cy="14479814"/>
          </a:xfrm>
        </p:spPr>
      </p:pic>
    </p:spTree>
    <p:extLst>
      <p:ext uri="{BB962C8B-B14F-4D97-AF65-F5344CB8AC3E}">
        <p14:creationId xmlns:p14="http://schemas.microsoft.com/office/powerpoint/2010/main" val="831449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different levels of nitrogen&#10;&#10;Description automatically generated with medium confidence">
            <a:extLst>
              <a:ext uri="{FF2B5EF4-FFF2-40B4-BE49-F238E27FC236}">
                <a16:creationId xmlns:a16="http://schemas.microsoft.com/office/drawing/2014/main" id="{C8FD4CBF-DC79-D48F-DA2C-D6709B1FD7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8170"/>
          <a:stretch/>
        </p:blipFill>
        <p:spPr>
          <a:xfrm>
            <a:off x="7951808" y="2120184"/>
            <a:ext cx="17319940" cy="14926845"/>
          </a:xfrm>
          <a:prstGeom prst="rect">
            <a:avLst/>
          </a:prstGeom>
        </p:spPr>
      </p:pic>
      <p:pic>
        <p:nvPicPr>
          <p:cNvPr id="5" name="Picture 4" descr="A graph of a number of different types of oxygen&#10;&#10;Description automatically generated with medium confidence">
            <a:extLst>
              <a:ext uri="{FF2B5EF4-FFF2-40B4-BE49-F238E27FC236}">
                <a16:creationId xmlns:a16="http://schemas.microsoft.com/office/drawing/2014/main" id="{3D8642D4-0743-600F-6E95-879E43D6FA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007" t="38202" r="1545" b="53405"/>
          <a:stretch/>
        </p:blipFill>
        <p:spPr>
          <a:xfrm>
            <a:off x="25271748" y="7427643"/>
            <a:ext cx="3964069" cy="1855150"/>
          </a:xfrm>
          <a:prstGeom prst="rect">
            <a:avLst/>
          </a:prstGeom>
        </p:spPr>
      </p:pic>
      <p:pic>
        <p:nvPicPr>
          <p:cNvPr id="6" name="Picture 5" descr="A graph of a number of different types of oxygen&#10;&#10;Description automatically generated with medium confidence">
            <a:extLst>
              <a:ext uri="{FF2B5EF4-FFF2-40B4-BE49-F238E27FC236}">
                <a16:creationId xmlns:a16="http://schemas.microsoft.com/office/drawing/2014/main" id="{ED68E95C-C929-DC35-FCD8-9F3A30C2C0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7753" t="47585" b="42914"/>
          <a:stretch/>
        </p:blipFill>
        <p:spPr>
          <a:xfrm>
            <a:off x="24939005" y="9621111"/>
            <a:ext cx="4507451" cy="208760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E07F4F-0900-6D4C-45FC-AA9E7EBDBF52}"/>
              </a:ext>
            </a:extLst>
          </p:cNvPr>
          <p:cNvSpPr/>
          <p:nvPr/>
        </p:nvSpPr>
        <p:spPr>
          <a:xfrm>
            <a:off x="25368273" y="10725099"/>
            <a:ext cx="564161" cy="5286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740175D8-C280-344E-2DE8-3844240CEC28}"/>
              </a:ext>
            </a:extLst>
          </p:cNvPr>
          <p:cNvSpPr/>
          <p:nvPr/>
        </p:nvSpPr>
        <p:spPr>
          <a:xfrm rot="10800000">
            <a:off x="25432508" y="10915616"/>
            <a:ext cx="435690" cy="338121"/>
          </a:xfrm>
          <a:prstGeom prst="triangl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03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graph showing the months of the year&#10;&#10;Description automatically generated">
            <a:extLst>
              <a:ext uri="{FF2B5EF4-FFF2-40B4-BE49-F238E27FC236}">
                <a16:creationId xmlns:a16="http://schemas.microsoft.com/office/drawing/2014/main" id="{4BF533B6-22AB-8A74-1C17-CC78E7E3F6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9749" y="1769723"/>
            <a:ext cx="27418166" cy="15544609"/>
          </a:xfrm>
        </p:spPr>
      </p:pic>
    </p:spTree>
    <p:extLst>
      <p:ext uri="{BB962C8B-B14F-4D97-AF65-F5344CB8AC3E}">
        <p14:creationId xmlns:p14="http://schemas.microsoft.com/office/powerpoint/2010/main" val="822759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B4CE6516-C77F-5A98-1DBC-E339A9543A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135600" y="8991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3120C2F9-97BB-E5C1-E76F-8B6330D99D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288000" y="9144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F0351454-B160-3A42-EC2F-3AAD60C97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5048" y="3133324"/>
            <a:ext cx="21231374" cy="13097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601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science experiment&#10;&#10;Description automatically generated">
            <a:extLst>
              <a:ext uri="{FF2B5EF4-FFF2-40B4-BE49-F238E27FC236}">
                <a16:creationId xmlns:a16="http://schemas.microsoft.com/office/drawing/2014/main" id="{9A7C3A53-FA1E-6B6A-E859-806DC00D05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6385" y="200224"/>
            <a:ext cx="31803230" cy="17887551"/>
          </a:xfrm>
        </p:spPr>
      </p:pic>
    </p:spTree>
    <p:extLst>
      <p:ext uri="{BB962C8B-B14F-4D97-AF65-F5344CB8AC3E}">
        <p14:creationId xmlns:p14="http://schemas.microsoft.com/office/powerpoint/2010/main" val="884823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of numbers and lines&#10;&#10;Description automatically generated">
            <a:extLst>
              <a:ext uri="{FF2B5EF4-FFF2-40B4-BE49-F238E27FC236}">
                <a16:creationId xmlns:a16="http://schemas.microsoft.com/office/drawing/2014/main" id="{91A1585B-A668-79A7-6B04-38CFEC3D5E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967" r="22317"/>
          <a:stretch/>
        </p:blipFill>
        <p:spPr>
          <a:xfrm>
            <a:off x="11411369" y="921813"/>
            <a:ext cx="10522715" cy="74390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23DD90-BA99-9852-E00E-F9D9577167F3}"/>
              </a:ext>
            </a:extLst>
          </p:cNvPr>
          <p:cNvSpPr txBox="1"/>
          <p:nvPr/>
        </p:nvSpPr>
        <p:spPr>
          <a:xfrm rot="16200000">
            <a:off x="3318228" y="7457927"/>
            <a:ext cx="1480439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polyp extension score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4800F3-93C2-14B5-BD42-8D8D72982070}"/>
              </a:ext>
            </a:extLst>
          </p:cNvPr>
          <p:cNvSpPr txBox="1"/>
          <p:nvPr/>
        </p:nvSpPr>
        <p:spPr>
          <a:xfrm>
            <a:off x="12220396" y="15719957"/>
            <a:ext cx="8904659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 of experiment</a:t>
            </a:r>
          </a:p>
        </p:txBody>
      </p:sp>
      <p:pic>
        <p:nvPicPr>
          <p:cNvPr id="10" name="Picture 9" descr="A graph of a number of different levels of temperature&#10;&#10;Description automatically generated with medium confidence">
            <a:extLst>
              <a:ext uri="{FF2B5EF4-FFF2-40B4-BE49-F238E27FC236}">
                <a16:creationId xmlns:a16="http://schemas.microsoft.com/office/drawing/2014/main" id="{67A79C09-97FC-93F0-0A2B-6BF5F45054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7809" t="34108" b="33392"/>
          <a:stretch/>
        </p:blipFill>
        <p:spPr>
          <a:xfrm>
            <a:off x="22301860" y="5323610"/>
            <a:ext cx="4040370" cy="403696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E2C123-F379-827D-C870-1BE0B2B5EEBB}"/>
              </a:ext>
            </a:extLst>
          </p:cNvPr>
          <p:cNvSpPr txBox="1"/>
          <p:nvPr/>
        </p:nvSpPr>
        <p:spPr>
          <a:xfrm>
            <a:off x="12501949" y="1209600"/>
            <a:ext cx="17124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A) Fed</a:t>
            </a:r>
          </a:p>
        </p:txBody>
      </p:sp>
      <p:pic>
        <p:nvPicPr>
          <p:cNvPr id="11" name="Picture 10" descr="A graph of red and blue lines&#10;&#10;Description automatically generated">
            <a:extLst>
              <a:ext uri="{FF2B5EF4-FFF2-40B4-BE49-F238E27FC236}">
                <a16:creationId xmlns:a16="http://schemas.microsoft.com/office/drawing/2014/main" id="{8C5EB483-4016-8DF8-8D84-6F001FFAE9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292" r="21853"/>
          <a:stretch/>
        </p:blipFill>
        <p:spPr>
          <a:xfrm>
            <a:off x="11411369" y="8009811"/>
            <a:ext cx="10846047" cy="75958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C8F3394-02A1-A579-A497-60F9E4CDEDEC}"/>
              </a:ext>
            </a:extLst>
          </p:cNvPr>
          <p:cNvSpPr txBox="1"/>
          <p:nvPr/>
        </p:nvSpPr>
        <p:spPr>
          <a:xfrm>
            <a:off x="12499426" y="8620780"/>
            <a:ext cx="339389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B) Starved</a:t>
            </a:r>
          </a:p>
        </p:txBody>
      </p:sp>
    </p:spTree>
    <p:extLst>
      <p:ext uri="{BB962C8B-B14F-4D97-AF65-F5344CB8AC3E}">
        <p14:creationId xmlns:p14="http://schemas.microsoft.com/office/powerpoint/2010/main" val="3685343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FFD70A21-A08C-9E8A-B9B3-F67BB9016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2512" y="1008687"/>
            <a:ext cx="17321464" cy="1306766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BEAB6A8-40E1-2BE1-3BA4-043CF28CAE74}"/>
              </a:ext>
            </a:extLst>
          </p:cNvPr>
          <p:cNvGrpSpPr/>
          <p:nvPr/>
        </p:nvGrpSpPr>
        <p:grpSpPr>
          <a:xfrm>
            <a:off x="415496" y="552240"/>
            <a:ext cx="14700725" cy="12971120"/>
            <a:chOff x="364696" y="1365039"/>
            <a:chExt cx="14700725" cy="1297112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F78507E-C234-58C0-39F2-0C0434E90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64696" y="1365039"/>
              <a:ext cx="14700725" cy="12971120"/>
              <a:chOff x="364696" y="1365039"/>
              <a:chExt cx="14700725" cy="12971120"/>
            </a:xfrm>
          </p:grpSpPr>
          <p:sp>
            <p:nvSpPr>
              <p:cNvPr id="275" name="TextBox 274">
                <a:extLst>
                  <a:ext uri="{FF2B5EF4-FFF2-40B4-BE49-F238E27FC236}">
                    <a16:creationId xmlns:a16="http://schemas.microsoft.com/office/drawing/2014/main" id="{26A2E3F7-50AB-21BF-EB20-3FC8A10DFA8B}"/>
                  </a:ext>
                </a:extLst>
              </p:cNvPr>
              <p:cNvSpPr txBox="1"/>
              <p:nvPr/>
            </p:nvSpPr>
            <p:spPr>
              <a:xfrm rot="16200000">
                <a:off x="-4265736" y="5995471"/>
                <a:ext cx="9784083" cy="5232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rgbClr val="4D4D4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Absolute rate O</a:t>
                </a:r>
                <a:r>
                  <a:rPr lang="en-US" sz="2800" baseline="-25000" dirty="0">
                    <a:solidFill>
                      <a:srgbClr val="4D4D4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dirty="0">
                    <a:solidFill>
                      <a:srgbClr val="4D4D4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consumption (µmol/min/cm</a:t>
                </a:r>
                <a:r>
                  <a:rPr lang="en-US" sz="2800" baseline="30000" dirty="0">
                    <a:solidFill>
                      <a:srgbClr val="4D4D4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dirty="0">
                    <a:solidFill>
                      <a:srgbClr val="4D4D4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72E7064-99F6-242C-FA3F-6D3E1E1302DB}"/>
                  </a:ext>
                </a:extLst>
              </p:cNvPr>
              <p:cNvSpPr txBox="1"/>
              <p:nvPr/>
            </p:nvSpPr>
            <p:spPr>
              <a:xfrm>
                <a:off x="1691516" y="6613114"/>
                <a:ext cx="7242150" cy="523220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2800" dirty="0">
                    <a:ln/>
                    <a:solidFill>
                      <a:srgbClr val="3B3B3B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Arial"/>
                    <a:rtl val="0"/>
                  </a:rPr>
                  <a:t>B) Feeding treatment: fed versus starved</a:t>
                </a: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26A51CAD-8800-E512-FA43-0B5BF2B4947C}"/>
                  </a:ext>
                </a:extLst>
              </p:cNvPr>
              <p:cNvGrpSpPr/>
              <p:nvPr/>
            </p:nvGrpSpPr>
            <p:grpSpPr>
              <a:xfrm>
                <a:off x="1045225" y="1986443"/>
                <a:ext cx="14020196" cy="11902302"/>
                <a:chOff x="1045225" y="1986443"/>
                <a:chExt cx="14020196" cy="11902302"/>
              </a:xfrm>
            </p:grpSpPr>
            <p:pic>
              <p:nvPicPr>
                <p:cNvPr id="2" name="Picture 1">
                  <a:extLst>
                    <a:ext uri="{FF2B5EF4-FFF2-40B4-BE49-F238E27FC236}">
                      <a16:creationId xmlns:a16="http://schemas.microsoft.com/office/drawing/2014/main" id="{33163D4B-0869-3DC8-AB87-CCC58DAB40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3239" r="16219" b="4827"/>
                <a:stretch/>
              </p:blipFill>
              <p:spPr>
                <a:xfrm>
                  <a:off x="1045225" y="1986443"/>
                  <a:ext cx="14020196" cy="11094728"/>
                </a:xfrm>
                <a:prstGeom prst="rect">
                  <a:avLst/>
                </a:prstGeom>
              </p:spPr>
            </p:pic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8AF3F8DE-30E2-C025-4421-E56A5EA0B66E}"/>
                    </a:ext>
                  </a:extLst>
                </p:cNvPr>
                <p:cNvSpPr/>
                <p:nvPr/>
              </p:nvSpPr>
              <p:spPr>
                <a:xfrm>
                  <a:off x="2090058" y="11569700"/>
                  <a:ext cx="11521440" cy="231904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" name="Left Bracket 3">
                <a:extLst>
                  <a:ext uri="{FF2B5EF4-FFF2-40B4-BE49-F238E27FC236}">
                    <a16:creationId xmlns:a16="http://schemas.microsoft.com/office/drawing/2014/main" id="{145ACA53-5D5B-22A6-788F-838A6801407C}"/>
                  </a:ext>
                </a:extLst>
              </p:cNvPr>
              <p:cNvSpPr/>
              <p:nvPr/>
            </p:nvSpPr>
            <p:spPr>
              <a:xfrm rot="16200000">
                <a:off x="11334707" y="10243712"/>
                <a:ext cx="457200" cy="3289386"/>
              </a:xfrm>
              <a:prstGeom prst="leftBracket">
                <a:avLst/>
              </a:prstGeom>
              <a:ln w="38100">
                <a:solidFill>
                  <a:srgbClr val="4D4D4D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F6A65C0-B033-182C-5422-2C2C3AF61F46}"/>
                  </a:ext>
                </a:extLst>
              </p:cNvPr>
              <p:cNvSpPr txBox="1"/>
              <p:nvPr/>
            </p:nvSpPr>
            <p:spPr>
              <a:xfrm>
                <a:off x="10265811" y="12228404"/>
                <a:ext cx="2594992" cy="58477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rgbClr val="4D4D4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Elevated NO</a:t>
                </a:r>
                <a:r>
                  <a:rPr lang="en-US" sz="3200" baseline="-25000" dirty="0">
                    <a:solidFill>
                      <a:srgbClr val="4D4D4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endParaRPr lang="en-US" sz="3200" dirty="0">
                  <a:solidFill>
                    <a:srgbClr val="4D4D4D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8530DF5-B2B7-B562-ADAA-7A51A225E70B}"/>
                  </a:ext>
                </a:extLst>
              </p:cNvPr>
              <p:cNvSpPr txBox="1"/>
              <p:nvPr/>
            </p:nvSpPr>
            <p:spPr>
              <a:xfrm>
                <a:off x="3705640" y="12144447"/>
                <a:ext cx="3963442" cy="58477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rgbClr val="4D4D4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Background NO</a:t>
                </a:r>
                <a:r>
                  <a:rPr lang="en-US" sz="3200" baseline="-25000" dirty="0">
                    <a:solidFill>
                      <a:srgbClr val="4D4D4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endParaRPr lang="en-US" sz="3200" dirty="0">
                  <a:solidFill>
                    <a:srgbClr val="4D4D4D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Left Bracket 11">
                <a:extLst>
                  <a:ext uri="{FF2B5EF4-FFF2-40B4-BE49-F238E27FC236}">
                    <a16:creationId xmlns:a16="http://schemas.microsoft.com/office/drawing/2014/main" id="{A8010EC9-A009-9653-C701-AFC330F7141E}"/>
                  </a:ext>
                </a:extLst>
              </p:cNvPr>
              <p:cNvSpPr/>
              <p:nvPr/>
            </p:nvSpPr>
            <p:spPr>
              <a:xfrm rot="16200000">
                <a:off x="4951356" y="10243712"/>
                <a:ext cx="457200" cy="3289386"/>
              </a:xfrm>
              <a:prstGeom prst="leftBracket">
                <a:avLst/>
              </a:prstGeom>
              <a:ln w="38100">
                <a:solidFill>
                  <a:srgbClr val="4D4D4D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9E3CA42-1D44-216C-F662-D690983E0768}"/>
                  </a:ext>
                </a:extLst>
              </p:cNvPr>
              <p:cNvGrpSpPr/>
              <p:nvPr/>
            </p:nvGrpSpPr>
            <p:grpSpPr>
              <a:xfrm>
                <a:off x="11075924" y="13167759"/>
                <a:ext cx="2730500" cy="1168400"/>
                <a:chOff x="11023432" y="13104932"/>
                <a:chExt cx="2730500" cy="1168400"/>
              </a:xfrm>
            </p:grpSpPr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F305CE65-A93B-467D-F17A-F5670F6681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023432" y="13104932"/>
                  <a:ext cx="2730500" cy="1168400"/>
                </a:xfrm>
                <a:prstGeom prst="rect">
                  <a:avLst/>
                </a:prstGeom>
              </p:spPr>
            </p:pic>
            <p:pic>
              <p:nvPicPr>
                <p:cNvPr id="15" name="Picture 14" descr="A graph of a number of different types of oxygen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363BE666-70C7-9754-1676-9C362456B3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 l="79873" t="34917" r="17454" b="62917"/>
                <a:stretch/>
              </p:blipFill>
              <p:spPr>
                <a:xfrm rot="10800000">
                  <a:off x="11023432" y="13857020"/>
                  <a:ext cx="379562" cy="333555"/>
                </a:xfrm>
                <a:prstGeom prst="rect">
                  <a:avLst/>
                </a:prstGeom>
              </p:spPr>
            </p:pic>
          </p:grp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0853AA5-EFD0-FE5D-F159-8410164E63B4}"/>
                  </a:ext>
                </a:extLst>
              </p:cNvPr>
              <p:cNvSpPr txBox="1"/>
              <p:nvPr/>
            </p:nvSpPr>
            <p:spPr>
              <a:xfrm>
                <a:off x="1534226" y="6516462"/>
                <a:ext cx="7242150" cy="523220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2800" dirty="0">
                    <a:ln/>
                    <a:solidFill>
                      <a:srgbClr val="3B3B3B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Arial"/>
                    <a:rtl val="0"/>
                  </a:rPr>
                  <a:t>Feeding treatment: fed versus starved</a:t>
                </a: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1310005-D14C-A99E-7EB6-FC2FE966687E}"/>
                  </a:ext>
                </a:extLst>
              </p:cNvPr>
              <p:cNvSpPr txBox="1"/>
              <p:nvPr/>
            </p:nvSpPr>
            <p:spPr>
              <a:xfrm>
                <a:off x="1534226" y="1559876"/>
                <a:ext cx="7242150" cy="523220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dirty="0">
                    <a:ln/>
                    <a:solidFill>
                      <a:srgbClr val="3B3B3B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Arial"/>
                    <a:rtl val="0"/>
                  </a:rPr>
                  <a:t>Symbiotic state: symbiotic vs. aposymbiotic</a:t>
                </a:r>
              </a:p>
            </p:txBody>
          </p:sp>
          <p:pic>
            <p:nvPicPr>
              <p:cNvPr id="278" name="Picture 277" descr="A graph of a number of different types of oxygen&#10;&#10;Description automatically generated with medium confidence">
                <a:extLst>
                  <a:ext uri="{FF2B5EF4-FFF2-40B4-BE49-F238E27FC236}">
                    <a16:creationId xmlns:a16="http://schemas.microsoft.com/office/drawing/2014/main" id="{BF114E2A-AA17-8A9B-A248-5B9F876CD0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79007" t="38202" r="1545" b="53405"/>
              <a:stretch/>
            </p:blipFill>
            <p:spPr>
              <a:xfrm>
                <a:off x="5317607" y="12901939"/>
                <a:ext cx="2761487" cy="1292352"/>
              </a:xfrm>
              <a:prstGeom prst="rect">
                <a:avLst/>
              </a:prstGeom>
            </p:spPr>
          </p:pic>
          <p:sp>
            <p:nvSpPr>
              <p:cNvPr id="267" name="TextBox 266">
                <a:extLst>
                  <a:ext uri="{FF2B5EF4-FFF2-40B4-BE49-F238E27FC236}">
                    <a16:creationId xmlns:a16="http://schemas.microsoft.com/office/drawing/2014/main" id="{659A27DE-9E84-EBB0-CD00-850EE0F44A26}"/>
                  </a:ext>
                </a:extLst>
              </p:cNvPr>
              <p:cNvSpPr txBox="1"/>
              <p:nvPr/>
            </p:nvSpPr>
            <p:spPr>
              <a:xfrm>
                <a:off x="8544083" y="13473497"/>
                <a:ext cx="2123537" cy="400110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2000" dirty="0">
                    <a:ln/>
                    <a:solidFill>
                      <a:srgbClr val="3B3B3B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Arial"/>
                    <a:rtl val="0"/>
                  </a:rPr>
                  <a:t>No </a:t>
                </a:r>
                <a:r>
                  <a:rPr lang="en-US" sz="2000" i="1" dirty="0">
                    <a:ln/>
                    <a:solidFill>
                      <a:srgbClr val="3B3B3B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Arial"/>
                    <a:rtl val="0"/>
                  </a:rPr>
                  <a:t>E. coli</a:t>
                </a:r>
                <a:endParaRPr lang="en-US" sz="2000" dirty="0">
                  <a:ln/>
                  <a:solidFill>
                    <a:srgbClr val="3B3B3B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E85C380B-203D-7AE4-C1F1-494412F2155B}"/>
                  </a:ext>
                </a:extLst>
              </p:cNvPr>
              <p:cNvSpPr/>
              <p:nvPr/>
            </p:nvSpPr>
            <p:spPr>
              <a:xfrm>
                <a:off x="8172374" y="13988394"/>
                <a:ext cx="351309" cy="295685"/>
              </a:xfrm>
              <a:custGeom>
                <a:avLst/>
                <a:gdLst>
                  <a:gd name="connsiteX0" fmla="*/ 0 w 199841"/>
                  <a:gd name="connsiteY0" fmla="*/ 0 h 199841"/>
                  <a:gd name="connsiteX1" fmla="*/ 199842 w 199841"/>
                  <a:gd name="connsiteY1" fmla="*/ 0 h 199841"/>
                  <a:gd name="connsiteX2" fmla="*/ 199842 w 199841"/>
                  <a:gd name="connsiteY2" fmla="*/ 199842 h 199841"/>
                  <a:gd name="connsiteX3" fmla="*/ 0 w 199841"/>
                  <a:gd name="connsiteY3" fmla="*/ 199842 h 199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9841" h="199841">
                    <a:moveTo>
                      <a:pt x="0" y="0"/>
                    </a:moveTo>
                    <a:lnTo>
                      <a:pt x="199842" y="0"/>
                    </a:lnTo>
                    <a:lnTo>
                      <a:pt x="199842" y="199842"/>
                    </a:lnTo>
                    <a:lnTo>
                      <a:pt x="0" y="199842"/>
                    </a:lnTo>
                    <a:close/>
                  </a:path>
                </a:pathLst>
              </a:custGeom>
              <a:solidFill>
                <a:srgbClr val="E5E5E5"/>
              </a:solidFill>
              <a:ln w="28575" cap="rnd">
                <a:solidFill>
                  <a:srgbClr val="3B3B3B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4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9" name="TextBox 268">
                <a:extLst>
                  <a:ext uri="{FF2B5EF4-FFF2-40B4-BE49-F238E27FC236}">
                    <a16:creationId xmlns:a16="http://schemas.microsoft.com/office/drawing/2014/main" id="{F59A095D-1698-9BD1-F4AD-2C856687ACC4}"/>
                  </a:ext>
                </a:extLst>
              </p:cNvPr>
              <p:cNvSpPr txBox="1"/>
              <p:nvPr/>
            </p:nvSpPr>
            <p:spPr>
              <a:xfrm>
                <a:off x="8591932" y="13935162"/>
                <a:ext cx="1221937" cy="400110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2000" i="1" dirty="0">
                    <a:ln/>
                    <a:solidFill>
                      <a:srgbClr val="3B3B3B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Arial"/>
                    <a:rtl val="0"/>
                  </a:rPr>
                  <a:t>E. coli </a:t>
                </a: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6ED2EC0B-2EF0-BADA-3BF3-A9F200B953FD}"/>
                  </a:ext>
                </a:extLst>
              </p:cNvPr>
              <p:cNvSpPr/>
              <p:nvPr/>
            </p:nvSpPr>
            <p:spPr>
              <a:xfrm>
                <a:off x="8172375" y="13510977"/>
                <a:ext cx="351309" cy="295685"/>
              </a:xfrm>
              <a:custGeom>
                <a:avLst/>
                <a:gdLst>
                  <a:gd name="connsiteX0" fmla="*/ 0 w 199841"/>
                  <a:gd name="connsiteY0" fmla="*/ 0 h 199841"/>
                  <a:gd name="connsiteX1" fmla="*/ 199842 w 199841"/>
                  <a:gd name="connsiteY1" fmla="*/ 0 h 199841"/>
                  <a:gd name="connsiteX2" fmla="*/ 199842 w 199841"/>
                  <a:gd name="connsiteY2" fmla="*/ 199842 h 199841"/>
                  <a:gd name="connsiteX3" fmla="*/ 0 w 199841"/>
                  <a:gd name="connsiteY3" fmla="*/ 199842 h 199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9841" h="199841">
                    <a:moveTo>
                      <a:pt x="0" y="0"/>
                    </a:moveTo>
                    <a:lnTo>
                      <a:pt x="199842" y="0"/>
                    </a:lnTo>
                    <a:lnTo>
                      <a:pt x="199842" y="199842"/>
                    </a:lnTo>
                    <a:lnTo>
                      <a:pt x="0" y="199842"/>
                    </a:lnTo>
                    <a:close/>
                  </a:path>
                </a:pathLst>
              </a:custGeom>
              <a:solidFill>
                <a:schemeClr val="bg1">
                  <a:alpha val="17647"/>
                </a:schemeClr>
              </a:solidFill>
              <a:ln w="28575" cap="rnd">
                <a:solidFill>
                  <a:srgbClr val="3B3B3B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4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277" name="Picture 276" descr="A graph of a number of different types of oxygen&#10;&#10;Description automatically generated with medium confidence">
              <a:extLst>
                <a:ext uri="{FF2B5EF4-FFF2-40B4-BE49-F238E27FC236}">
                  <a16:creationId xmlns:a16="http://schemas.microsoft.com/office/drawing/2014/main" id="{6FF1D802-94C5-FE41-97A0-8034F5283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77753" t="29413" b="62194"/>
            <a:stretch/>
          </p:blipFill>
          <p:spPr>
            <a:xfrm>
              <a:off x="2284984" y="12945751"/>
              <a:ext cx="3158922" cy="1292352"/>
            </a:xfrm>
            <a:prstGeom prst="rect">
              <a:avLst/>
            </a:prstGeom>
          </p:spPr>
        </p:pic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348906FF-A27D-A65B-33C4-51EDF059C317}"/>
                </a:ext>
              </a:extLst>
            </p:cNvPr>
            <p:cNvSpPr txBox="1"/>
            <p:nvPr/>
          </p:nvSpPr>
          <p:spPr>
            <a:xfrm>
              <a:off x="8070291" y="13011832"/>
              <a:ext cx="3548032" cy="52322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800" i="1" dirty="0">
                  <a:ln/>
                  <a:solidFill>
                    <a:srgbClr val="3B3B3B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E. coli </a:t>
              </a:r>
              <a:r>
                <a:rPr lang="en-US" sz="2800" dirty="0">
                  <a:ln/>
                  <a:solidFill>
                    <a:srgbClr val="3B3B3B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  <a:rtl val="0"/>
                </a:rPr>
                <a:t>challenge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2B191D1-5212-2B46-9A6B-0270FF8F19B4}"/>
              </a:ext>
            </a:extLst>
          </p:cNvPr>
          <p:cNvSpPr txBox="1"/>
          <p:nvPr/>
        </p:nvSpPr>
        <p:spPr>
          <a:xfrm>
            <a:off x="16050182" y="747077"/>
            <a:ext cx="724215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E) Bayesian Coefficients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FE6249-3F67-70F7-2F4F-EE730C41F6A2}"/>
              </a:ext>
            </a:extLst>
          </p:cNvPr>
          <p:cNvSpPr txBox="1"/>
          <p:nvPr/>
        </p:nvSpPr>
        <p:spPr>
          <a:xfrm>
            <a:off x="1873631" y="1351245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A)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FC519A-5BF5-4929-8C62-96E7414F2C52}"/>
              </a:ext>
            </a:extLst>
          </p:cNvPr>
          <p:cNvSpPr txBox="1"/>
          <p:nvPr/>
        </p:nvSpPr>
        <p:spPr>
          <a:xfrm>
            <a:off x="8642732" y="1351245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B)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DC3776-DEBB-0413-E4E5-8BE38C3A8E18}"/>
              </a:ext>
            </a:extLst>
          </p:cNvPr>
          <p:cNvSpPr txBox="1"/>
          <p:nvPr/>
        </p:nvSpPr>
        <p:spPr>
          <a:xfrm>
            <a:off x="1873631" y="6262865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C)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646A1E-DEC5-0E92-82FB-58995141872C}"/>
              </a:ext>
            </a:extLst>
          </p:cNvPr>
          <p:cNvSpPr txBox="1"/>
          <p:nvPr/>
        </p:nvSpPr>
        <p:spPr>
          <a:xfrm>
            <a:off x="8642732" y="6277444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1978814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graph of a graph of a number of points&#10;&#10;Description automatically generated with medium confidence">
            <a:extLst>
              <a:ext uri="{FF2B5EF4-FFF2-40B4-BE49-F238E27FC236}">
                <a16:creationId xmlns:a16="http://schemas.microsoft.com/office/drawing/2014/main" id="{BF768A5C-10C6-2443-21DE-83BDDB9EB3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209" r="35803" b="4787"/>
          <a:stretch/>
        </p:blipFill>
        <p:spPr>
          <a:xfrm>
            <a:off x="8129894" y="648243"/>
            <a:ext cx="8582914" cy="122233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0FAE2D1-A10E-81A2-2F57-D4B7A7FF1AC7}"/>
              </a:ext>
            </a:extLst>
          </p:cNvPr>
          <p:cNvSpPr txBox="1"/>
          <p:nvPr/>
        </p:nvSpPr>
        <p:spPr>
          <a:xfrm>
            <a:off x="9489461" y="13375572"/>
            <a:ext cx="3963442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NO</a:t>
            </a:r>
            <a:r>
              <a:rPr lang="en-US" sz="3200" baseline="-25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3200" dirty="0">
              <a:solidFill>
                <a:srgbClr val="4D4D4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B6A5A2-CB7B-52CB-C6C6-2D37F9DB30FE}"/>
              </a:ext>
            </a:extLst>
          </p:cNvPr>
          <p:cNvSpPr/>
          <p:nvPr/>
        </p:nvSpPr>
        <p:spPr>
          <a:xfrm>
            <a:off x="7315645" y="1695421"/>
            <a:ext cx="344129" cy="12781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497C62-6DD4-691B-D883-7C6AB4CE0CC1}"/>
              </a:ext>
            </a:extLst>
          </p:cNvPr>
          <p:cNvSpPr txBox="1"/>
          <p:nvPr/>
        </p:nvSpPr>
        <p:spPr>
          <a:xfrm rot="16200000">
            <a:off x="971987" y="6687786"/>
            <a:ext cx="13960348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Photosynthetic efficiency (Fv/Fm)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ADE54F-6B87-FC04-0136-F60605695D89}"/>
              </a:ext>
            </a:extLst>
          </p:cNvPr>
          <p:cNvSpPr txBox="1"/>
          <p:nvPr/>
        </p:nvSpPr>
        <p:spPr>
          <a:xfrm>
            <a:off x="9071115" y="191043"/>
            <a:ext cx="548646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Aposymbiotic corals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295C76-6CE9-9580-75E4-F5AF2C15B9ED}"/>
              </a:ext>
            </a:extLst>
          </p:cNvPr>
          <p:cNvSpPr txBox="1"/>
          <p:nvPr/>
        </p:nvSpPr>
        <p:spPr>
          <a:xfrm>
            <a:off x="9071115" y="6531303"/>
            <a:ext cx="35480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 Symbiotic corals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4C998-153B-9FC6-2A2A-E6DE57C5B93A}"/>
              </a:ext>
            </a:extLst>
          </p:cNvPr>
          <p:cNvSpPr txBox="1"/>
          <p:nvPr/>
        </p:nvSpPr>
        <p:spPr>
          <a:xfrm>
            <a:off x="13260083" y="13376664"/>
            <a:ext cx="2594992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Elevated NO</a:t>
            </a:r>
            <a:r>
              <a:rPr lang="en-US" sz="3200" baseline="-25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3200" dirty="0">
              <a:solidFill>
                <a:srgbClr val="4D4D4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Left Bracket 5">
            <a:extLst>
              <a:ext uri="{FF2B5EF4-FFF2-40B4-BE49-F238E27FC236}">
                <a16:creationId xmlns:a16="http://schemas.microsoft.com/office/drawing/2014/main" id="{9C51E2D2-3DA2-D747-F759-6226623287B5}"/>
              </a:ext>
            </a:extLst>
          </p:cNvPr>
          <p:cNvSpPr/>
          <p:nvPr/>
        </p:nvSpPr>
        <p:spPr>
          <a:xfrm rot="16200000">
            <a:off x="14142521" y="11989125"/>
            <a:ext cx="457200" cy="2222076"/>
          </a:xfrm>
          <a:prstGeom prst="leftBracket">
            <a:avLst/>
          </a:prstGeom>
          <a:ln w="38100">
            <a:solidFill>
              <a:srgbClr val="4D4D4D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3318E1A0-A4D7-89A5-57D1-E40AC16241C3}"/>
              </a:ext>
            </a:extLst>
          </p:cNvPr>
          <p:cNvSpPr/>
          <p:nvPr/>
        </p:nvSpPr>
        <p:spPr>
          <a:xfrm rot="16200000">
            <a:off x="10725601" y="11990215"/>
            <a:ext cx="457200" cy="2222078"/>
          </a:xfrm>
          <a:prstGeom prst="leftBracket">
            <a:avLst/>
          </a:prstGeom>
          <a:ln w="38100">
            <a:solidFill>
              <a:srgbClr val="4D4D4D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E34BF7-EAE2-69FE-8D20-9FC6C4BF4BE3}"/>
              </a:ext>
            </a:extLst>
          </p:cNvPr>
          <p:cNvSpPr txBox="1"/>
          <p:nvPr/>
        </p:nvSpPr>
        <p:spPr>
          <a:xfrm>
            <a:off x="9285016" y="765924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0EA11D-5293-E833-FB06-2541C59CAF39}"/>
              </a:ext>
            </a:extLst>
          </p:cNvPr>
          <p:cNvSpPr txBox="1"/>
          <p:nvPr/>
        </p:nvSpPr>
        <p:spPr>
          <a:xfrm>
            <a:off x="12759794" y="747736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B)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A41F55-4A73-0E95-C8B3-D65AEEC0E75F}"/>
              </a:ext>
            </a:extLst>
          </p:cNvPr>
          <p:cNvSpPr txBox="1"/>
          <p:nvPr/>
        </p:nvSpPr>
        <p:spPr>
          <a:xfrm>
            <a:off x="9283474" y="7106184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CCD56E-71CE-0991-2FC4-4EE6F38AF748}"/>
              </a:ext>
            </a:extLst>
          </p:cNvPr>
          <p:cNvSpPr txBox="1"/>
          <p:nvPr/>
        </p:nvSpPr>
        <p:spPr>
          <a:xfrm>
            <a:off x="12759794" y="7057759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D)</a:t>
            </a:r>
          </a:p>
        </p:txBody>
      </p:sp>
      <p:pic>
        <p:nvPicPr>
          <p:cNvPr id="62" name="Picture 61" descr="A graph of a number of different types of oxygen&#10;&#10;Description automatically generated with medium confidence">
            <a:extLst>
              <a:ext uri="{FF2B5EF4-FFF2-40B4-BE49-F238E27FC236}">
                <a16:creationId xmlns:a16="http://schemas.microsoft.com/office/drawing/2014/main" id="{D9720BFF-4C08-C2A6-A75F-B7C7432092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9007" t="38202" r="1545" b="53405"/>
          <a:stretch/>
        </p:blipFill>
        <p:spPr>
          <a:xfrm>
            <a:off x="11837003" y="14035838"/>
            <a:ext cx="2761487" cy="1292352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71EFC472-7AB7-CCED-9CA4-BFDEB98EBD0B}"/>
              </a:ext>
            </a:extLst>
          </p:cNvPr>
          <p:cNvSpPr txBox="1"/>
          <p:nvPr/>
        </p:nvSpPr>
        <p:spPr>
          <a:xfrm>
            <a:off x="17182928" y="765924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0EBED4D-C6BE-081D-AD39-3D85A2360B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12808" y="1329292"/>
            <a:ext cx="15422410" cy="1117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37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72029-C012-BCBC-727F-E60FF5D35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 descr="A graph with a chart and numbers&#10;&#10;Description automatically generated with medium confidence">
            <a:extLst>
              <a:ext uri="{FF2B5EF4-FFF2-40B4-BE49-F238E27FC236}">
                <a16:creationId xmlns:a16="http://schemas.microsoft.com/office/drawing/2014/main" id="{2958649E-3DC5-1499-2ADD-EEF3CD28CC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29585" y="0"/>
            <a:ext cx="27092464" cy="18382942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5B2DA41-FCE5-D66E-8361-8C5963201BA8}"/>
              </a:ext>
            </a:extLst>
          </p:cNvPr>
          <p:cNvSpPr/>
          <p:nvPr/>
        </p:nvSpPr>
        <p:spPr>
          <a:xfrm>
            <a:off x="6705600" y="3570514"/>
            <a:ext cx="13280571" cy="112340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DD36CF8-2C81-E87D-1197-B720F544AE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619893"/>
              </p:ext>
            </p:extLst>
          </p:nvPr>
        </p:nvGraphicFramePr>
        <p:xfrm>
          <a:off x="6787704" y="3305629"/>
          <a:ext cx="11500296" cy="13283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2770">
                  <a:extLst>
                    <a:ext uri="{9D8B030D-6E8A-4147-A177-3AD203B41FA5}">
                      <a16:colId xmlns:a16="http://schemas.microsoft.com/office/drawing/2014/main" val="3949515095"/>
                    </a:ext>
                  </a:extLst>
                </a:gridCol>
                <a:gridCol w="1459357">
                  <a:extLst>
                    <a:ext uri="{9D8B030D-6E8A-4147-A177-3AD203B41FA5}">
                      <a16:colId xmlns:a16="http://schemas.microsoft.com/office/drawing/2014/main" val="3833441778"/>
                    </a:ext>
                  </a:extLst>
                </a:gridCol>
                <a:gridCol w="2361375">
                  <a:extLst>
                    <a:ext uri="{9D8B030D-6E8A-4147-A177-3AD203B41FA5}">
                      <a16:colId xmlns:a16="http://schemas.microsoft.com/office/drawing/2014/main" val="246276273"/>
                    </a:ext>
                  </a:extLst>
                </a:gridCol>
                <a:gridCol w="1605661">
                  <a:extLst>
                    <a:ext uri="{9D8B030D-6E8A-4147-A177-3AD203B41FA5}">
                      <a16:colId xmlns:a16="http://schemas.microsoft.com/office/drawing/2014/main" val="1647058154"/>
                    </a:ext>
                  </a:extLst>
                </a:gridCol>
                <a:gridCol w="1536179">
                  <a:extLst>
                    <a:ext uri="{9D8B030D-6E8A-4147-A177-3AD203B41FA5}">
                      <a16:colId xmlns:a16="http://schemas.microsoft.com/office/drawing/2014/main" val="2040245222"/>
                    </a:ext>
                  </a:extLst>
                </a:gridCol>
                <a:gridCol w="2444954">
                  <a:extLst>
                    <a:ext uri="{9D8B030D-6E8A-4147-A177-3AD203B41FA5}">
                      <a16:colId xmlns:a16="http://schemas.microsoft.com/office/drawing/2014/main" val="1861087985"/>
                    </a:ext>
                  </a:extLst>
                </a:gridCol>
              </a:tblGrid>
              <a:tr h="892891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Nitrate </a:t>
                      </a:r>
                    </a:p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Level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Temper</a:t>
                      </a:r>
                    </a:p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-ature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Symbiotic </a:t>
                      </a:r>
                    </a:p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Feeding </a:t>
                      </a:r>
                    </a:p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Sample size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355301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Aposymbiotic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6E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698871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Aposymbiotic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Starved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40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0671662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44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109214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Starved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27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57025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Aposymbiotic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5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4382164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Aposymbiotic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Starved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B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3803663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C4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041172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Starved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1FC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246959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Elevated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Aposymbiotic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DE4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8850444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Elevated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Aposymbiotic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Starved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FA2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5648127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pPr marL="0" marR="0" lvl="0" indent="0" algn="l" defTabSz="24384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Elevated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A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772817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pPr marL="0" marR="0" lvl="0" indent="0" algn="l" defTabSz="24384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Elevated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Starved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BA1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454300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pPr marL="0" marR="0" lvl="0" indent="0" algn="l" defTabSz="24384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Elevated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Aposymbiotic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C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5065246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pPr marL="0" marR="0" lvl="0" indent="0" algn="l" defTabSz="24384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Elevated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Aposymbiotic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Starved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47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1727442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pPr marL="0" marR="0" lvl="0" indent="0" algn="l" defTabSz="24384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Elevated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25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940385"/>
                  </a:ext>
                </a:extLst>
              </a:tr>
              <a:tr h="771154">
                <a:tc>
                  <a:txBody>
                    <a:bodyPr/>
                    <a:lstStyle/>
                    <a:p>
                      <a:pPr marL="0" marR="0" lvl="0" indent="0" algn="l" defTabSz="24384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Elevated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Symbiotic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Starved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66666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666666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4D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869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9299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6EA88F-2307-0178-3BA6-1C0656B98489}"/>
              </a:ext>
            </a:extLst>
          </p:cNvPr>
          <p:cNvSpPr txBox="1">
            <a:spLocks noChangeAspect="1"/>
          </p:cNvSpPr>
          <p:nvPr/>
        </p:nvSpPr>
        <p:spPr>
          <a:xfrm>
            <a:off x="5255107" y="6786170"/>
            <a:ext cx="1758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lang="en-US" sz="4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78B764-6DFC-F138-8162-DC4307A9A207}"/>
              </a:ext>
            </a:extLst>
          </p:cNvPr>
          <p:cNvSpPr txBox="1">
            <a:spLocks noChangeAspect="1"/>
          </p:cNvSpPr>
          <p:nvPr/>
        </p:nvSpPr>
        <p:spPr>
          <a:xfrm>
            <a:off x="8902770" y="6780697"/>
            <a:ext cx="1758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29°C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05F877-705A-7A0E-50C2-67EDCE0BD4DA}"/>
              </a:ext>
            </a:extLst>
          </p:cNvPr>
          <p:cNvSpPr txBox="1">
            <a:spLocks noChangeAspect="1"/>
          </p:cNvSpPr>
          <p:nvPr/>
        </p:nvSpPr>
        <p:spPr>
          <a:xfrm>
            <a:off x="12525716" y="6667290"/>
            <a:ext cx="303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C226B-0AD8-1AAE-6C22-85B8A5B35591}"/>
              </a:ext>
            </a:extLst>
          </p:cNvPr>
          <p:cNvSpPr txBox="1">
            <a:spLocks noChangeAspect="1"/>
          </p:cNvSpPr>
          <p:nvPr/>
        </p:nvSpPr>
        <p:spPr>
          <a:xfrm>
            <a:off x="16312469" y="6690706"/>
            <a:ext cx="303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Symbiotic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CF54F2-52CA-21F1-ACD0-5F213608379F}"/>
              </a:ext>
            </a:extLst>
          </p:cNvPr>
          <p:cNvSpPr txBox="1">
            <a:spLocks noChangeAspect="1"/>
          </p:cNvSpPr>
          <p:nvPr/>
        </p:nvSpPr>
        <p:spPr>
          <a:xfrm>
            <a:off x="21031325" y="6658777"/>
            <a:ext cx="1641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 coli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E37D55F4-CA81-D8E1-BE0C-47AAE1B6401E}"/>
              </a:ext>
            </a:extLst>
          </p:cNvPr>
          <p:cNvSpPr>
            <a:spLocks noChangeAspect="1"/>
          </p:cNvSpPr>
          <p:nvPr/>
        </p:nvSpPr>
        <p:spPr>
          <a:xfrm rot="16200000">
            <a:off x="11345413" y="-460193"/>
            <a:ext cx="1137211" cy="13446553"/>
          </a:xfrm>
          <a:prstGeom prst="rightBrac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FD7CEE-1EA3-E20E-FAA2-30C60A7F7FC6}"/>
              </a:ext>
            </a:extLst>
          </p:cNvPr>
          <p:cNvSpPr txBox="1">
            <a:spLocks noChangeAspect="1"/>
          </p:cNvSpPr>
          <p:nvPr/>
        </p:nvSpPr>
        <p:spPr>
          <a:xfrm>
            <a:off x="8012479" y="10998924"/>
            <a:ext cx="35392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↓ Polyp Extension</a:t>
            </a:r>
          </a:p>
          <a:p>
            <a:r>
              <a:rPr lang="en-US" sz="36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↓ Respiration rate</a:t>
            </a:r>
          </a:p>
          <a:p>
            <a:r>
              <a:rPr lang="en-US" sz="36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↓ Photosynthetic efficiency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116EF1-263B-7ACB-444E-2DD24AB33809}"/>
              </a:ext>
            </a:extLst>
          </p:cNvPr>
          <p:cNvSpPr txBox="1">
            <a:spLocks noChangeAspect="1"/>
          </p:cNvSpPr>
          <p:nvPr/>
        </p:nvSpPr>
        <p:spPr>
          <a:xfrm>
            <a:off x="19004540" y="4711770"/>
            <a:ext cx="53706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4-hour acute challenge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D7BA5C-7E3A-A65A-9668-7C779829C294}"/>
              </a:ext>
            </a:extLst>
          </p:cNvPr>
          <p:cNvSpPr txBox="1">
            <a:spLocks noChangeAspect="1"/>
          </p:cNvSpPr>
          <p:nvPr/>
        </p:nvSpPr>
        <p:spPr>
          <a:xfrm>
            <a:off x="8434188" y="4955116"/>
            <a:ext cx="7660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12-day experimental condition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A63489-5D5A-FA58-929E-6892AA9BD0F5}"/>
              </a:ext>
            </a:extLst>
          </p:cNvPr>
          <p:cNvSpPr txBox="1">
            <a:spLocks noChangeAspect="1"/>
          </p:cNvSpPr>
          <p:nvPr/>
        </p:nvSpPr>
        <p:spPr>
          <a:xfrm>
            <a:off x="24089141" y="10042135"/>
            <a:ext cx="29396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↑ Photosynthetic efficiency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↓ Polyp extension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9FD44F-F185-2DDD-CB33-2C8D8066FDF4}"/>
              </a:ext>
            </a:extLst>
          </p:cNvPr>
          <p:cNvSpPr txBox="1">
            <a:spLocks noChangeAspect="1"/>
          </p:cNvSpPr>
          <p:nvPr/>
        </p:nvSpPr>
        <p:spPr>
          <a:xfrm>
            <a:off x="4516717" y="10998924"/>
            <a:ext cx="2476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↑ Mortality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F520F54-2C45-472E-6ADE-666D9B96BAB4}"/>
              </a:ext>
            </a:extLst>
          </p:cNvPr>
          <p:cNvSpPr txBox="1">
            <a:spLocks noChangeAspect="1"/>
          </p:cNvSpPr>
          <p:nvPr/>
        </p:nvSpPr>
        <p:spPr>
          <a:xfrm>
            <a:off x="16094708" y="11025965"/>
            <a:ext cx="32571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↓ Photosynthetic efficiency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6921CB6-16B4-6377-2F03-AD4DE89DE6B0}"/>
              </a:ext>
            </a:extLst>
          </p:cNvPr>
          <p:cNvCxnSpPr>
            <a:cxnSpLocks noChangeAspect="1"/>
          </p:cNvCxnSpPr>
          <p:nvPr/>
        </p:nvCxnSpPr>
        <p:spPr>
          <a:xfrm>
            <a:off x="5755115" y="7461254"/>
            <a:ext cx="0" cy="3474720"/>
          </a:xfrm>
          <a:prstGeom prst="straightConnector1">
            <a:avLst/>
          </a:prstGeom>
          <a:ln w="95250">
            <a:solidFill>
              <a:srgbClr val="4D4D4D"/>
            </a:solidFill>
            <a:headEnd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0B4AFA44-6C62-3E99-51F0-76D48577252D}"/>
              </a:ext>
            </a:extLst>
          </p:cNvPr>
          <p:cNvSpPr txBox="1">
            <a:spLocks noChangeAspect="1"/>
          </p:cNvSpPr>
          <p:nvPr/>
        </p:nvSpPr>
        <p:spPr>
          <a:xfrm>
            <a:off x="23863074" y="8856865"/>
            <a:ext cx="2857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↑ Respiration rate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1494B4-5773-844D-96ED-9515C3DD5808}"/>
              </a:ext>
            </a:extLst>
          </p:cNvPr>
          <p:cNvSpPr txBox="1"/>
          <p:nvPr/>
        </p:nvSpPr>
        <p:spPr>
          <a:xfrm>
            <a:off x="26967391" y="6667290"/>
            <a:ext cx="7642221" cy="3861697"/>
          </a:xfrm>
          <a:prstGeom prst="roundRect">
            <a:avLst/>
          </a:prstGeom>
          <a:ln w="38100">
            <a:solidFill>
              <a:srgbClr val="4D4D4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tIns="0" bIns="0" rtlCol="0">
            <a:spAutoFit/>
          </a:bodyPr>
          <a:lstStyle/>
          <a:p>
            <a:pPr algn="ctr"/>
            <a:r>
              <a:rPr lang="en-US" sz="5400" u="sng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lvl="1" algn="just">
              <a:lnSpc>
                <a:spcPct val="150000"/>
              </a:lnSpc>
            </a:pPr>
            <a:r>
              <a:rPr lang="en-US" sz="4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Single factor response</a:t>
            </a:r>
          </a:p>
          <a:p>
            <a:pPr lvl="1" algn="just">
              <a:lnSpc>
                <a:spcPct val="150000"/>
              </a:lnSpc>
            </a:pPr>
            <a:r>
              <a:rPr lang="en-US" sz="4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Dual factor response</a:t>
            </a:r>
          </a:p>
          <a:p>
            <a:pPr lvl="1" algn="just">
              <a:lnSpc>
                <a:spcPct val="150000"/>
              </a:lnSpc>
            </a:pPr>
            <a:r>
              <a:rPr lang="en-US" sz="4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Multi-factor response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FC54CBB-AD6F-95AA-80D0-DDCF0627E4B3}"/>
              </a:ext>
            </a:extLst>
          </p:cNvPr>
          <p:cNvCxnSpPr>
            <a:cxnSpLocks noChangeAspect="1"/>
          </p:cNvCxnSpPr>
          <p:nvPr/>
        </p:nvCxnSpPr>
        <p:spPr>
          <a:xfrm>
            <a:off x="9510251" y="7461254"/>
            <a:ext cx="0" cy="3474720"/>
          </a:xfrm>
          <a:prstGeom prst="straightConnector1">
            <a:avLst/>
          </a:prstGeom>
          <a:ln w="95250">
            <a:solidFill>
              <a:srgbClr val="4D4D4D"/>
            </a:solidFill>
            <a:headEnd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81983C0-3A46-C751-AE5F-7626A0790DBA}"/>
              </a:ext>
            </a:extLst>
          </p:cNvPr>
          <p:cNvCxnSpPr>
            <a:cxnSpLocks noChangeAspect="1"/>
          </p:cNvCxnSpPr>
          <p:nvPr/>
        </p:nvCxnSpPr>
        <p:spPr>
          <a:xfrm>
            <a:off x="13426994" y="7428576"/>
            <a:ext cx="0" cy="3474720"/>
          </a:xfrm>
          <a:prstGeom prst="straightConnector1">
            <a:avLst/>
          </a:prstGeom>
          <a:ln w="95250">
            <a:solidFill>
              <a:srgbClr val="4D4D4D"/>
            </a:solidFill>
            <a:headEnd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23FF9DD8-1C52-3D2A-7AAD-C011B5775783}"/>
              </a:ext>
            </a:extLst>
          </p:cNvPr>
          <p:cNvSpPr txBox="1">
            <a:spLocks noChangeAspect="1"/>
          </p:cNvSpPr>
          <p:nvPr/>
        </p:nvSpPr>
        <p:spPr>
          <a:xfrm>
            <a:off x="12188596" y="11025216"/>
            <a:ext cx="2476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effect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01859FD-859D-B662-175C-F34A2DDE49D7}"/>
              </a:ext>
            </a:extLst>
          </p:cNvPr>
          <p:cNvCxnSpPr>
            <a:cxnSpLocks noChangeAspect="1"/>
          </p:cNvCxnSpPr>
          <p:nvPr/>
        </p:nvCxnSpPr>
        <p:spPr>
          <a:xfrm>
            <a:off x="17474738" y="7461254"/>
            <a:ext cx="0" cy="3474720"/>
          </a:xfrm>
          <a:prstGeom prst="straightConnector1">
            <a:avLst/>
          </a:prstGeom>
          <a:ln w="95250">
            <a:solidFill>
              <a:srgbClr val="4D4D4D"/>
            </a:solidFill>
            <a:headEnd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ight Brace 71">
            <a:extLst>
              <a:ext uri="{FF2B5EF4-FFF2-40B4-BE49-F238E27FC236}">
                <a16:creationId xmlns:a16="http://schemas.microsoft.com/office/drawing/2014/main" id="{6D9BC24D-918D-D564-8208-7DB3012D7195}"/>
              </a:ext>
            </a:extLst>
          </p:cNvPr>
          <p:cNvSpPr>
            <a:spLocks noChangeAspect="1"/>
          </p:cNvSpPr>
          <p:nvPr/>
        </p:nvSpPr>
        <p:spPr>
          <a:xfrm rot="16200000">
            <a:off x="21219881" y="5371381"/>
            <a:ext cx="1137211" cy="1437580"/>
          </a:xfrm>
          <a:prstGeom prst="rightBrac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4686AC4-FB6C-7EDE-5ECA-07E2246F6E26}"/>
              </a:ext>
            </a:extLst>
          </p:cNvPr>
          <p:cNvCxnSpPr>
            <a:cxnSpLocks noChangeAspect="1"/>
          </p:cNvCxnSpPr>
          <p:nvPr/>
        </p:nvCxnSpPr>
        <p:spPr>
          <a:xfrm>
            <a:off x="21768929" y="7461254"/>
            <a:ext cx="0" cy="3474720"/>
          </a:xfrm>
          <a:prstGeom prst="straightConnector1">
            <a:avLst/>
          </a:prstGeom>
          <a:ln w="95250">
            <a:solidFill>
              <a:srgbClr val="4D4D4D"/>
            </a:solidFill>
            <a:headEnd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79CE3C82-1A5F-5070-9FA5-163881CF2CA2}"/>
              </a:ext>
            </a:extLst>
          </p:cNvPr>
          <p:cNvSpPr txBox="1">
            <a:spLocks noChangeAspect="1"/>
          </p:cNvSpPr>
          <p:nvPr/>
        </p:nvSpPr>
        <p:spPr>
          <a:xfrm>
            <a:off x="20530531" y="11025215"/>
            <a:ext cx="2476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1D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effect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E7B8B45-D68E-FF9C-A0BC-9D04A33725FE}"/>
              </a:ext>
            </a:extLst>
          </p:cNvPr>
          <p:cNvCxnSpPr>
            <a:cxnSpLocks/>
            <a:endCxn id="87" idx="1"/>
          </p:cNvCxnSpPr>
          <p:nvPr/>
        </p:nvCxnSpPr>
        <p:spPr>
          <a:xfrm>
            <a:off x="5755115" y="7488583"/>
            <a:ext cx="18107959" cy="1629892"/>
          </a:xfrm>
          <a:prstGeom prst="straightConnector1">
            <a:avLst/>
          </a:prstGeom>
          <a:ln w="95250">
            <a:solidFill>
              <a:srgbClr val="0070C0"/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8CF6D0D-1C74-397D-7AF5-9EF2B29C322A}"/>
              </a:ext>
            </a:extLst>
          </p:cNvPr>
          <p:cNvCxnSpPr>
            <a:cxnSpLocks/>
          </p:cNvCxnSpPr>
          <p:nvPr/>
        </p:nvCxnSpPr>
        <p:spPr>
          <a:xfrm>
            <a:off x="9553457" y="7520512"/>
            <a:ext cx="14424177" cy="1645424"/>
          </a:xfrm>
          <a:prstGeom prst="straightConnector1">
            <a:avLst/>
          </a:prstGeom>
          <a:ln w="95250">
            <a:solidFill>
              <a:srgbClr val="0070C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AD9C256-0DC7-DF5C-BC60-5670F5376819}"/>
              </a:ext>
            </a:extLst>
          </p:cNvPr>
          <p:cNvCxnSpPr>
            <a:cxnSpLocks/>
          </p:cNvCxnSpPr>
          <p:nvPr/>
        </p:nvCxnSpPr>
        <p:spPr>
          <a:xfrm>
            <a:off x="13426994" y="7497096"/>
            <a:ext cx="10384105" cy="1585623"/>
          </a:xfrm>
          <a:prstGeom prst="straightConnector1">
            <a:avLst/>
          </a:prstGeom>
          <a:ln w="95250">
            <a:solidFill>
              <a:srgbClr val="0070C0"/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44226502-566E-A50D-BE99-A36CDB94595F}"/>
              </a:ext>
            </a:extLst>
          </p:cNvPr>
          <p:cNvCxnSpPr>
            <a:cxnSpLocks/>
          </p:cNvCxnSpPr>
          <p:nvPr/>
        </p:nvCxnSpPr>
        <p:spPr>
          <a:xfrm>
            <a:off x="21768929" y="7495190"/>
            <a:ext cx="1918160" cy="1623285"/>
          </a:xfrm>
          <a:prstGeom prst="straightConnector1">
            <a:avLst/>
          </a:prstGeom>
          <a:ln w="95250">
            <a:solidFill>
              <a:srgbClr val="0070C0"/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CBA280D7-8F1B-AA03-A817-D3B4FDADDF5D}"/>
              </a:ext>
            </a:extLst>
          </p:cNvPr>
          <p:cNvCxnSpPr>
            <a:cxnSpLocks/>
          </p:cNvCxnSpPr>
          <p:nvPr/>
        </p:nvCxnSpPr>
        <p:spPr>
          <a:xfrm>
            <a:off x="9510251" y="7520512"/>
            <a:ext cx="14528808" cy="2814011"/>
          </a:xfrm>
          <a:prstGeom prst="straightConnector1">
            <a:avLst/>
          </a:prstGeom>
          <a:ln w="95250">
            <a:solidFill>
              <a:srgbClr val="E47C06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BF1997E5-5BCB-BD19-ABF3-CDBADA57CF8B}"/>
              </a:ext>
            </a:extLst>
          </p:cNvPr>
          <p:cNvCxnSpPr>
            <a:cxnSpLocks/>
          </p:cNvCxnSpPr>
          <p:nvPr/>
        </p:nvCxnSpPr>
        <p:spPr>
          <a:xfrm>
            <a:off x="17474738" y="7478264"/>
            <a:ext cx="6336361" cy="2856259"/>
          </a:xfrm>
          <a:prstGeom prst="straightConnector1">
            <a:avLst/>
          </a:prstGeom>
          <a:ln w="95250">
            <a:solidFill>
              <a:srgbClr val="E47C06"/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BB11A599-2222-0908-1A3F-89811ACE9727}"/>
              </a:ext>
            </a:extLst>
          </p:cNvPr>
          <p:cNvCxnSpPr>
            <a:cxnSpLocks/>
          </p:cNvCxnSpPr>
          <p:nvPr/>
        </p:nvCxnSpPr>
        <p:spPr>
          <a:xfrm>
            <a:off x="27488058" y="9118475"/>
            <a:ext cx="1340715" cy="0"/>
          </a:xfrm>
          <a:prstGeom prst="straightConnector1">
            <a:avLst/>
          </a:prstGeom>
          <a:ln w="95250">
            <a:solidFill>
              <a:srgbClr val="E47C06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16F9863B-61A9-DA9B-533D-BB6CEF6777E1}"/>
              </a:ext>
            </a:extLst>
          </p:cNvPr>
          <p:cNvCxnSpPr>
            <a:cxnSpLocks/>
          </p:cNvCxnSpPr>
          <p:nvPr/>
        </p:nvCxnSpPr>
        <p:spPr>
          <a:xfrm>
            <a:off x="27421211" y="8105356"/>
            <a:ext cx="1407562" cy="0"/>
          </a:xfrm>
          <a:prstGeom prst="straightConnector1">
            <a:avLst/>
          </a:prstGeom>
          <a:ln w="95250">
            <a:solidFill>
              <a:srgbClr val="0070C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65155908-F8D2-EB6F-FC35-F4B61A479FCE}"/>
              </a:ext>
            </a:extLst>
          </p:cNvPr>
          <p:cNvCxnSpPr>
            <a:cxnSpLocks/>
          </p:cNvCxnSpPr>
          <p:nvPr/>
        </p:nvCxnSpPr>
        <p:spPr>
          <a:xfrm>
            <a:off x="27488057" y="10042135"/>
            <a:ext cx="1340715" cy="0"/>
          </a:xfrm>
          <a:prstGeom prst="straightConnector1">
            <a:avLst/>
          </a:prstGeom>
          <a:ln w="95250">
            <a:solidFill>
              <a:srgbClr val="4D4D4D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829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0FAE2D1-A10E-81A2-2F57-D4B7A7FF1AC7}"/>
              </a:ext>
            </a:extLst>
          </p:cNvPr>
          <p:cNvSpPr txBox="1"/>
          <p:nvPr/>
        </p:nvSpPr>
        <p:spPr>
          <a:xfrm>
            <a:off x="12045404" y="14275988"/>
            <a:ext cx="3963442" cy="7078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NO</a:t>
            </a:r>
            <a:r>
              <a:rPr lang="en-US" sz="4000" baseline="-25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4000" dirty="0">
              <a:solidFill>
                <a:srgbClr val="4D4D4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diagram of different types of symbiotic state&#10;&#10;Description automatically generated">
            <a:extLst>
              <a:ext uri="{FF2B5EF4-FFF2-40B4-BE49-F238E27FC236}">
                <a16:creationId xmlns:a16="http://schemas.microsoft.com/office/drawing/2014/main" id="{00A3B1C3-C277-9D37-5352-2DB6B5ED24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97" t="47554" r="30230"/>
          <a:stretch/>
        </p:blipFill>
        <p:spPr>
          <a:xfrm>
            <a:off x="8996507" y="2194728"/>
            <a:ext cx="14677764" cy="1147653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0B6A5A2-CB7B-52CB-C6C6-2D37F9DB30FE}"/>
              </a:ext>
            </a:extLst>
          </p:cNvPr>
          <p:cNvSpPr/>
          <p:nvPr/>
        </p:nvSpPr>
        <p:spPr>
          <a:xfrm>
            <a:off x="9871588" y="5102943"/>
            <a:ext cx="344129" cy="12781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497C62-6DD4-691B-D883-7C6AB4CE0CC1}"/>
              </a:ext>
            </a:extLst>
          </p:cNvPr>
          <p:cNvSpPr txBox="1"/>
          <p:nvPr/>
        </p:nvSpPr>
        <p:spPr>
          <a:xfrm rot="16200000">
            <a:off x="4774553" y="8029080"/>
            <a:ext cx="821885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Photosynthetic efficiency (Fv/Fm)</a:t>
            </a:r>
          </a:p>
        </p:txBody>
      </p:sp>
      <p:pic>
        <p:nvPicPr>
          <p:cNvPr id="2" name="Picture 1" descr="A graph of a number of different types of oxygen&#10;&#10;Description automatically generated with medium confidence">
            <a:extLst>
              <a:ext uri="{FF2B5EF4-FFF2-40B4-BE49-F238E27FC236}">
                <a16:creationId xmlns:a16="http://schemas.microsoft.com/office/drawing/2014/main" id="{7849AF67-6A09-CCAE-6915-4D5D63902AD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9007" t="38202" r="1545" b="53405"/>
          <a:stretch/>
        </p:blipFill>
        <p:spPr>
          <a:xfrm>
            <a:off x="23404785" y="7484793"/>
            <a:ext cx="3964069" cy="1855150"/>
          </a:xfrm>
          <a:prstGeom prst="rect">
            <a:avLst/>
          </a:prstGeom>
        </p:spPr>
      </p:pic>
      <p:pic>
        <p:nvPicPr>
          <p:cNvPr id="9" name="Picture 8" descr="A graph of a number of different types of oxygen&#10;&#10;Description automatically generated with medium confidence">
            <a:extLst>
              <a:ext uri="{FF2B5EF4-FFF2-40B4-BE49-F238E27FC236}">
                <a16:creationId xmlns:a16="http://schemas.microsoft.com/office/drawing/2014/main" id="{A60BC6E7-D092-3257-C377-8695B9F334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7753" t="47585" b="42914"/>
          <a:stretch/>
        </p:blipFill>
        <p:spPr>
          <a:xfrm>
            <a:off x="23072042" y="9678261"/>
            <a:ext cx="4507451" cy="20876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F4C998-153B-9FC6-2A2A-E6DE57C5B93A}"/>
              </a:ext>
            </a:extLst>
          </p:cNvPr>
          <p:cNvSpPr txBox="1"/>
          <p:nvPr/>
        </p:nvSpPr>
        <p:spPr>
          <a:xfrm>
            <a:off x="17961939" y="14275988"/>
            <a:ext cx="4357922" cy="7078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Elevated NO</a:t>
            </a:r>
            <a:r>
              <a:rPr lang="en-US" sz="4000" baseline="-25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4000" dirty="0">
              <a:solidFill>
                <a:srgbClr val="4D4D4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3318E1A0-A4D7-89A5-57D1-E40AC16241C3}"/>
              </a:ext>
            </a:extLst>
          </p:cNvPr>
          <p:cNvSpPr/>
          <p:nvPr/>
        </p:nvSpPr>
        <p:spPr>
          <a:xfrm rot="16200000">
            <a:off x="13798525" y="11908011"/>
            <a:ext cx="457200" cy="3963442"/>
          </a:xfrm>
          <a:prstGeom prst="leftBracket">
            <a:avLst/>
          </a:prstGeom>
          <a:ln w="38100">
            <a:solidFill>
              <a:srgbClr val="4D4D4D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60BEE4-7290-23DB-4C45-74A7B101E8FA}"/>
              </a:ext>
            </a:extLst>
          </p:cNvPr>
          <p:cNvSpPr txBox="1"/>
          <p:nvPr/>
        </p:nvSpPr>
        <p:spPr>
          <a:xfrm>
            <a:off x="11791528" y="10292706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9485DE-5DDF-1AD9-73C3-1CCC080DFC81}"/>
              </a:ext>
            </a:extLst>
          </p:cNvPr>
          <p:cNvSpPr txBox="1"/>
          <p:nvPr/>
        </p:nvSpPr>
        <p:spPr>
          <a:xfrm>
            <a:off x="15479173" y="10292706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B)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8DEC71-0F70-B99D-72F8-5314C6AF2423}"/>
              </a:ext>
            </a:extLst>
          </p:cNvPr>
          <p:cNvSpPr/>
          <p:nvPr/>
        </p:nvSpPr>
        <p:spPr>
          <a:xfrm>
            <a:off x="23501310" y="10782249"/>
            <a:ext cx="564161" cy="5286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8900F153-070D-9E88-1FC8-395B23CB1819}"/>
              </a:ext>
            </a:extLst>
          </p:cNvPr>
          <p:cNvSpPr/>
          <p:nvPr/>
        </p:nvSpPr>
        <p:spPr>
          <a:xfrm rot="10800000">
            <a:off x="23565545" y="10972766"/>
            <a:ext cx="435690" cy="338121"/>
          </a:xfrm>
          <a:prstGeom prst="triangl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ket 12">
            <a:extLst>
              <a:ext uri="{FF2B5EF4-FFF2-40B4-BE49-F238E27FC236}">
                <a16:creationId xmlns:a16="http://schemas.microsoft.com/office/drawing/2014/main" id="{A9FE55A9-CD02-98F2-7E47-CFB5005D9B79}"/>
              </a:ext>
            </a:extLst>
          </p:cNvPr>
          <p:cNvSpPr/>
          <p:nvPr/>
        </p:nvSpPr>
        <p:spPr>
          <a:xfrm rot="16200000">
            <a:off x="19912300" y="11918140"/>
            <a:ext cx="457200" cy="3963442"/>
          </a:xfrm>
          <a:prstGeom prst="leftBracket">
            <a:avLst/>
          </a:prstGeom>
          <a:ln w="38100">
            <a:solidFill>
              <a:srgbClr val="4D4D4D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329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C0483-26C4-F7CA-8643-E6750D79C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1E6DD9B-A14E-6735-1F4B-50464D410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7944" y="2283903"/>
            <a:ext cx="17275524" cy="12369274"/>
          </a:xfrm>
          <a:prstGeom prst="rect">
            <a:avLst/>
          </a:prstGeom>
        </p:spPr>
      </p:pic>
      <p:pic>
        <p:nvPicPr>
          <p:cNvPr id="11" name="Picture 10" descr="A diagram of different sizes and colors&#10;&#10;Description automatically generated with medium confidence">
            <a:extLst>
              <a:ext uri="{FF2B5EF4-FFF2-40B4-BE49-F238E27FC236}">
                <a16:creationId xmlns:a16="http://schemas.microsoft.com/office/drawing/2014/main" id="{42EEAD16-6CC5-A027-01B5-3B7EC7B3AA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855" r="39048"/>
          <a:stretch/>
        </p:blipFill>
        <p:spPr>
          <a:xfrm>
            <a:off x="6281195" y="2045410"/>
            <a:ext cx="8743579" cy="126068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EEDE2A-9537-211D-17EB-CBE59B102D4A}"/>
              </a:ext>
            </a:extLst>
          </p:cNvPr>
          <p:cNvSpPr txBox="1"/>
          <p:nvPr/>
        </p:nvSpPr>
        <p:spPr>
          <a:xfrm>
            <a:off x="7520489" y="14991501"/>
            <a:ext cx="3963442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NO</a:t>
            </a:r>
            <a:r>
              <a:rPr lang="en-US" sz="3200" baseline="-25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3200" dirty="0">
              <a:solidFill>
                <a:srgbClr val="4D4D4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BCF189-78CD-214D-8D85-9AA5E7FF7217}"/>
              </a:ext>
            </a:extLst>
          </p:cNvPr>
          <p:cNvSpPr/>
          <p:nvPr/>
        </p:nvSpPr>
        <p:spPr>
          <a:xfrm>
            <a:off x="5724890" y="3018962"/>
            <a:ext cx="344129" cy="12781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0670DF-87D6-591D-976C-C02F3719C065}"/>
              </a:ext>
            </a:extLst>
          </p:cNvPr>
          <p:cNvSpPr txBox="1"/>
          <p:nvPr/>
        </p:nvSpPr>
        <p:spPr>
          <a:xfrm rot="16200000">
            <a:off x="-618768" y="8011327"/>
            <a:ext cx="13960348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 Channel Value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FA58596-D9E5-2176-88D0-597D3523FEBE}"/>
              </a:ext>
            </a:extLst>
          </p:cNvPr>
          <p:cNvSpPr txBox="1"/>
          <p:nvPr/>
        </p:nvSpPr>
        <p:spPr>
          <a:xfrm>
            <a:off x="7480360" y="1653685"/>
            <a:ext cx="800714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Symbiotic state: symbiotic vs. aposymbiotic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F76602-BF21-56CE-B9CD-5407C185215D}"/>
              </a:ext>
            </a:extLst>
          </p:cNvPr>
          <p:cNvSpPr txBox="1"/>
          <p:nvPr/>
        </p:nvSpPr>
        <p:spPr>
          <a:xfrm>
            <a:off x="7480360" y="8042103"/>
            <a:ext cx="800714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Feeding treatment: fed vs. starved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9E7D1-05E9-74D6-5A76-C755578482FE}"/>
              </a:ext>
            </a:extLst>
          </p:cNvPr>
          <p:cNvSpPr txBox="1"/>
          <p:nvPr/>
        </p:nvSpPr>
        <p:spPr>
          <a:xfrm>
            <a:off x="11669328" y="14953340"/>
            <a:ext cx="2594992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Elevated NO</a:t>
            </a:r>
            <a:r>
              <a:rPr lang="en-US" sz="3200" baseline="-25000" dirty="0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3200" dirty="0">
              <a:solidFill>
                <a:srgbClr val="4D4D4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Left Bracket 5">
            <a:extLst>
              <a:ext uri="{FF2B5EF4-FFF2-40B4-BE49-F238E27FC236}">
                <a16:creationId xmlns:a16="http://schemas.microsoft.com/office/drawing/2014/main" id="{93E9BB2E-4570-DD95-2917-353746CC98EC}"/>
              </a:ext>
            </a:extLst>
          </p:cNvPr>
          <p:cNvSpPr/>
          <p:nvPr/>
        </p:nvSpPr>
        <p:spPr>
          <a:xfrm rot="16200000">
            <a:off x="12541881" y="13611386"/>
            <a:ext cx="457200" cy="2222076"/>
          </a:xfrm>
          <a:prstGeom prst="leftBracket">
            <a:avLst/>
          </a:prstGeom>
          <a:ln w="38100">
            <a:solidFill>
              <a:srgbClr val="4D4D4D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ADEAF51A-E602-8645-FBF1-0120C0821627}"/>
              </a:ext>
            </a:extLst>
          </p:cNvPr>
          <p:cNvSpPr/>
          <p:nvPr/>
        </p:nvSpPr>
        <p:spPr>
          <a:xfrm rot="16200000">
            <a:off x="9176551" y="13613700"/>
            <a:ext cx="457200" cy="2222078"/>
          </a:xfrm>
          <a:prstGeom prst="leftBracket">
            <a:avLst/>
          </a:prstGeom>
          <a:ln w="38100">
            <a:solidFill>
              <a:srgbClr val="4D4D4D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graph of a number of different types of oxygen&#10;&#10;Description automatically generated with medium confidence">
            <a:extLst>
              <a:ext uri="{FF2B5EF4-FFF2-40B4-BE49-F238E27FC236}">
                <a16:creationId xmlns:a16="http://schemas.microsoft.com/office/drawing/2014/main" id="{2EF961F1-43BD-45DF-BF06-F5879DB2BFE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9007" t="38202" r="1545" b="53405"/>
          <a:stretch/>
        </p:blipFill>
        <p:spPr>
          <a:xfrm>
            <a:off x="15122098" y="6263692"/>
            <a:ext cx="2761487" cy="1292352"/>
          </a:xfrm>
          <a:prstGeom prst="rect">
            <a:avLst/>
          </a:prstGeom>
        </p:spPr>
      </p:pic>
      <p:pic>
        <p:nvPicPr>
          <p:cNvPr id="16" name="Picture 15" descr="A graph of a number of different types of oxygen&#10;&#10;Description automatically generated with medium confidence">
            <a:extLst>
              <a:ext uri="{FF2B5EF4-FFF2-40B4-BE49-F238E27FC236}">
                <a16:creationId xmlns:a16="http://schemas.microsoft.com/office/drawing/2014/main" id="{C0EE2963-FC6E-A0E8-7F76-986CF6215ED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7753" t="29413" b="62194"/>
          <a:stretch/>
        </p:blipFill>
        <p:spPr>
          <a:xfrm>
            <a:off x="14923380" y="4913641"/>
            <a:ext cx="3158922" cy="129235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8CF00F9-1A16-0167-A049-A3473A19D450}"/>
              </a:ext>
            </a:extLst>
          </p:cNvPr>
          <p:cNvGrpSpPr/>
          <p:nvPr/>
        </p:nvGrpSpPr>
        <p:grpSpPr>
          <a:xfrm>
            <a:off x="15236949" y="7719513"/>
            <a:ext cx="2730500" cy="1168400"/>
            <a:chOff x="15090538" y="8000651"/>
            <a:chExt cx="2730500" cy="11684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A910B2D-0E42-1E35-C276-D4DB6CAA3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090538" y="8000651"/>
              <a:ext cx="2730500" cy="1168400"/>
            </a:xfrm>
            <a:prstGeom prst="rect">
              <a:avLst/>
            </a:prstGeom>
          </p:spPr>
        </p:pic>
        <p:pic>
          <p:nvPicPr>
            <p:cNvPr id="20" name="Picture 19" descr="A graph of a number of different types of oxygen&#10;&#10;Description automatically generated with medium confidence">
              <a:extLst>
                <a:ext uri="{FF2B5EF4-FFF2-40B4-BE49-F238E27FC236}">
                  <a16:creationId xmlns:a16="http://schemas.microsoft.com/office/drawing/2014/main" id="{D11F9E53-4AA6-C151-ABB5-953BD6118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79873" t="34917" r="17454" b="62917"/>
            <a:stretch/>
          </p:blipFill>
          <p:spPr>
            <a:xfrm rot="10800000">
              <a:off x="15154898" y="8749678"/>
              <a:ext cx="379562" cy="333555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BC384D6-A676-DA3E-5A89-8A124AC7154C}"/>
              </a:ext>
            </a:extLst>
          </p:cNvPr>
          <p:cNvSpPr txBox="1"/>
          <p:nvPr/>
        </p:nvSpPr>
        <p:spPr>
          <a:xfrm>
            <a:off x="7692719" y="2254492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81804C-A6D1-6F5B-26EE-D4321E0FC441}"/>
              </a:ext>
            </a:extLst>
          </p:cNvPr>
          <p:cNvSpPr txBox="1"/>
          <p:nvPr/>
        </p:nvSpPr>
        <p:spPr>
          <a:xfrm>
            <a:off x="11254392" y="2257987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B)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17C0A2-C148-70CC-972C-FFC494593519}"/>
              </a:ext>
            </a:extLst>
          </p:cNvPr>
          <p:cNvSpPr txBox="1"/>
          <p:nvPr/>
        </p:nvSpPr>
        <p:spPr>
          <a:xfrm>
            <a:off x="7692719" y="8642910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C)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77846E-D5EC-1F1D-3798-DFB0FBA5C03D}"/>
              </a:ext>
            </a:extLst>
          </p:cNvPr>
          <p:cNvSpPr txBox="1"/>
          <p:nvPr/>
        </p:nvSpPr>
        <p:spPr>
          <a:xfrm>
            <a:off x="11254392" y="8709707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D)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729B2A-FB4C-A356-E2EE-B741FBE5EAFB}"/>
              </a:ext>
            </a:extLst>
          </p:cNvPr>
          <p:cNvSpPr txBox="1"/>
          <p:nvPr/>
        </p:nvSpPr>
        <p:spPr>
          <a:xfrm>
            <a:off x="18375668" y="2175999"/>
            <a:ext cx="1712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n/>
                <a:solidFill>
                  <a:srgbClr val="3B3B3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  <a:rtl val="0"/>
              </a:rPr>
              <a:t>E)</a:t>
            </a:r>
          </a:p>
        </p:txBody>
      </p:sp>
    </p:spTree>
    <p:extLst>
      <p:ext uri="{BB962C8B-B14F-4D97-AF65-F5344CB8AC3E}">
        <p14:creationId xmlns:p14="http://schemas.microsoft.com/office/powerpoint/2010/main" val="1886712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2536</TotalTime>
  <Words>314</Words>
  <Application>Microsoft Macintosh PowerPoint</Application>
  <PresentationFormat>Custom</PresentationFormat>
  <Paragraphs>162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Fleming, Caroline</dc:creator>
  <cp:lastModifiedBy>Fleming, Caroline</cp:lastModifiedBy>
  <cp:revision>49</cp:revision>
  <cp:lastPrinted>2025-01-07T20:25:52Z</cp:lastPrinted>
  <dcterms:created xsi:type="dcterms:W3CDTF">2024-09-04T18:21:10Z</dcterms:created>
  <dcterms:modified xsi:type="dcterms:W3CDTF">2025-01-07T21:05:07Z</dcterms:modified>
</cp:coreProperties>
</file>

<file path=docProps/thumbnail.jpeg>
</file>